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93" r:id="rId2"/>
    <p:sldId id="294" r:id="rId3"/>
    <p:sldId id="295" r:id="rId4"/>
    <p:sldId id="296" r:id="rId5"/>
    <p:sldId id="297" r:id="rId6"/>
    <p:sldId id="303" r:id="rId7"/>
    <p:sldId id="298" r:id="rId8"/>
    <p:sldId id="299" r:id="rId9"/>
    <p:sldId id="300" r:id="rId10"/>
    <p:sldId id="301" r:id="rId11"/>
    <p:sldId id="302" r:id="rId12"/>
    <p:sldId id="291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00CC"/>
    <a:srgbClr val="0033CC"/>
    <a:srgbClr val="006600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146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grpSp>
        <p:nvGrpSpPr>
          <p:cNvPr id="2" name="组合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任意多边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任意多边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任意多边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占位符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燕尾形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燕尾形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任意多边形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任意多边形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燕尾形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燕尾形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任意多边形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algn="r" eaLnBrk="1" latinLnBrk="0" hangingPunct="1"/>
            <a:endParaRPr kumimoji="0" lang="en-US" sz="1000" dirty="0">
              <a:solidFill>
                <a:schemeClr val="tx1"/>
              </a:solidFill>
            </a:endParaRPr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sz="1000" b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599371"/>
            <a:ext cx="7886728" cy="1829761"/>
          </a:xfrm>
        </p:spPr>
        <p:txBody>
          <a:bodyPr>
            <a:noAutofit/>
          </a:bodyPr>
          <a:lstStyle/>
          <a:p>
            <a:pPr algn="ctr"/>
            <a: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  <a:t/>
            </a:r>
            <a:b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</a:br>
            <a: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  <a:t>                           </a:t>
            </a:r>
            <a: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r>
              <a:rPr lang="zh-CN" altLang="en-US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               </a:t>
            </a:r>
            <a: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6.3   </a:t>
            </a:r>
            <a:r>
              <a:rPr lang="zh-CN" altLang="en-US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全通滤波器</a:t>
            </a:r>
            <a: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  <a:t/>
            </a:r>
            <a:b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</a:br>
            <a:r>
              <a:rPr lang="zh-CN" altLang="en-US" sz="3200" dirty="0" smtClean="0"/>
              <a:t/>
            </a:r>
            <a:br>
              <a:rPr lang="zh-CN" altLang="en-US" sz="3200" dirty="0" smtClean="0"/>
            </a:br>
            <a:endParaRPr lang="zh-CN" altLang="en-US" sz="3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468313" y="764704"/>
            <a:ext cx="7802136" cy="230832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/>
              <a:t>7. </a:t>
            </a:r>
            <a:r>
              <a:rPr lang="en-US" altLang="zh-CN" sz="2400" b="1" dirty="0" smtClean="0"/>
              <a:t> </a:t>
            </a:r>
            <a:r>
              <a:rPr lang="zh-CN" altLang="en-US" sz="2400" b="1" dirty="0" smtClean="0"/>
              <a:t>任何</a:t>
            </a:r>
            <a:r>
              <a:rPr lang="zh-CN" altLang="en-US" sz="2400" b="1" dirty="0"/>
              <a:t>一个因果稳定的非最小相位滞后系统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)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/>
              <a:t>   </a:t>
            </a:r>
            <a:r>
              <a:rPr lang="en-US" altLang="zh-CN" sz="2400" b="1" dirty="0" smtClean="0"/>
              <a:t> </a:t>
            </a:r>
            <a:r>
              <a:rPr lang="zh-CN" altLang="en-US" sz="2400" b="1" dirty="0" smtClean="0"/>
              <a:t>都</a:t>
            </a:r>
            <a:r>
              <a:rPr lang="zh-CN" altLang="en-US" sz="2400" b="1" dirty="0"/>
              <a:t>可以表示成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</a:t>
            </a:r>
            <a:r>
              <a:rPr lang="zh-CN" altLang="en-US" sz="2400" b="1" dirty="0">
                <a:solidFill>
                  <a:srgbClr val="0033CC"/>
                </a:solidFill>
              </a:rPr>
              <a:t>全通系统</a:t>
            </a:r>
            <a:r>
              <a:rPr lang="en-US" altLang="zh-CN" sz="2400" b="1" i="1" dirty="0"/>
              <a:t>H</a:t>
            </a:r>
            <a:r>
              <a:rPr lang="en-US" altLang="zh-CN" sz="2400" b="1" i="1" baseline="-25000" dirty="0"/>
              <a:t>ap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)</a:t>
            </a:r>
            <a:r>
              <a:rPr lang="zh-CN" altLang="en-US" sz="2400" b="1" dirty="0">
                <a:solidFill>
                  <a:srgbClr val="0033CC"/>
                </a:solidFill>
              </a:rPr>
              <a:t>与最小相位滞后</a:t>
            </a:r>
            <a:r>
              <a:rPr lang="zh-CN" altLang="en-US" sz="2400" b="1" dirty="0" smtClean="0">
                <a:solidFill>
                  <a:srgbClr val="0033CC"/>
                </a:solidFill>
              </a:rPr>
              <a:t>系统</a:t>
            </a:r>
            <a:r>
              <a:rPr lang="en-US" altLang="zh-CN" sz="2400" b="1" i="1" dirty="0" smtClean="0"/>
              <a:t>H</a:t>
            </a:r>
            <a:r>
              <a:rPr lang="en-US" altLang="zh-CN" sz="2400" b="1" i="1" baseline="-25000" dirty="0" smtClean="0"/>
              <a:t>min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z</a:t>
            </a:r>
            <a:r>
              <a:rPr lang="en-US" altLang="zh-CN" sz="2400" b="1" dirty="0"/>
              <a:t>)</a:t>
            </a:r>
            <a:r>
              <a:rPr lang="zh-CN" altLang="en-US" sz="2400" b="1" dirty="0" smtClean="0">
                <a:solidFill>
                  <a:srgbClr val="0033CC"/>
                </a:solidFill>
              </a:rPr>
              <a:t> </a:t>
            </a:r>
            <a:r>
              <a:rPr lang="zh-CN" altLang="en-US" sz="2400" b="1" dirty="0" smtClean="0"/>
              <a:t>的</a:t>
            </a:r>
            <a:r>
              <a:rPr lang="zh-CN" altLang="en-US" sz="2400" b="1" dirty="0">
                <a:solidFill>
                  <a:srgbClr val="0033CC"/>
                </a:solidFill>
              </a:rPr>
              <a:t>级联</a:t>
            </a:r>
            <a:r>
              <a:rPr lang="zh-CN" altLang="en-US" sz="2400" b="1" dirty="0" smtClean="0"/>
              <a:t>。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i="1" dirty="0" smtClean="0"/>
              <a:t>                              H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z</a:t>
            </a:r>
            <a:r>
              <a:rPr lang="en-US" altLang="zh-CN" sz="2400" b="1" dirty="0" smtClean="0"/>
              <a:t>)=</a:t>
            </a:r>
            <a:r>
              <a:rPr lang="en-US" altLang="zh-CN" sz="2400" b="1" i="1" dirty="0"/>
              <a:t> H</a:t>
            </a:r>
            <a:r>
              <a:rPr lang="en-US" altLang="zh-CN" sz="2400" b="1" i="1" baseline="-25000" dirty="0"/>
              <a:t>min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)</a:t>
            </a:r>
            <a:r>
              <a:rPr lang="zh-CN" altLang="en-US" sz="2400" b="1" dirty="0">
                <a:solidFill>
                  <a:srgbClr val="0033CC"/>
                </a:solidFill>
              </a:rPr>
              <a:t> </a:t>
            </a:r>
            <a:r>
              <a:rPr lang="en-US" altLang="zh-CN" sz="2400" b="1" i="1" dirty="0"/>
              <a:t>H</a:t>
            </a:r>
            <a:r>
              <a:rPr lang="en-US" altLang="zh-CN" sz="2400" b="1" i="1" baseline="-25000" dirty="0"/>
              <a:t>ap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)</a:t>
            </a:r>
            <a:endParaRPr lang="zh-CN" altLang="en-US" sz="2400" b="1" dirty="0"/>
          </a:p>
        </p:txBody>
      </p:sp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592138" y="3741748"/>
            <a:ext cx="8303876" cy="120032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/>
              <a:t>8. </a:t>
            </a:r>
            <a:r>
              <a:rPr lang="en-US" altLang="zh-CN" sz="2400" b="1" dirty="0" smtClean="0"/>
              <a:t> </a:t>
            </a:r>
            <a:r>
              <a:rPr lang="zh-CN" altLang="en-US" sz="2400" b="1" dirty="0" smtClean="0"/>
              <a:t>如果</a:t>
            </a:r>
            <a:r>
              <a:rPr lang="zh-CN" altLang="en-US" sz="2400" b="1" dirty="0"/>
              <a:t>滤波器是不稳定系统，则可用级联全通网络的办法，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</a:t>
            </a:r>
            <a:r>
              <a:rPr lang="zh-CN" altLang="en-US" sz="2400" b="1" dirty="0" smtClean="0"/>
              <a:t> 将</a:t>
            </a:r>
            <a:r>
              <a:rPr lang="zh-CN" altLang="en-US" sz="2400" b="1" dirty="0"/>
              <a:t>它变成一个</a:t>
            </a:r>
            <a:r>
              <a:rPr lang="zh-CN" altLang="en-US" sz="2400" b="1" dirty="0">
                <a:solidFill>
                  <a:srgbClr val="C00000"/>
                </a:solidFill>
              </a:rPr>
              <a:t>稳定</a:t>
            </a:r>
            <a:r>
              <a:rPr lang="zh-CN" altLang="en-US" sz="2400" b="1" dirty="0"/>
              <a:t>的滤波器。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447675" y="493885"/>
            <a:ext cx="7994496" cy="28623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/>
              <a:t>9. </a:t>
            </a:r>
            <a:r>
              <a:rPr lang="en-US" altLang="zh-CN" sz="2400" b="1" dirty="0" smtClean="0"/>
              <a:t> </a:t>
            </a:r>
            <a:r>
              <a:rPr lang="zh-CN" altLang="en-US" sz="2400" b="1" dirty="0" smtClean="0"/>
              <a:t>全通网络</a:t>
            </a:r>
            <a:r>
              <a:rPr lang="zh-CN" altLang="en-US" sz="2400" b="1" dirty="0"/>
              <a:t>可以作为</a:t>
            </a:r>
            <a:r>
              <a:rPr lang="zh-CN" altLang="en-US" sz="2400" b="1" dirty="0">
                <a:solidFill>
                  <a:srgbClr val="C00000"/>
                </a:solidFill>
              </a:rPr>
              <a:t>相位均衡器</a:t>
            </a:r>
            <a:r>
              <a:rPr lang="zh-CN" altLang="en-US" sz="2400" b="1" dirty="0"/>
              <a:t>（即群延时均衡器）。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</a:t>
            </a:r>
            <a:r>
              <a:rPr lang="zh-CN" altLang="en-US" sz="2400" b="1" dirty="0" smtClean="0"/>
              <a:t> 由于</a:t>
            </a:r>
            <a:r>
              <a:rPr lang="en-US" altLang="zh-CN" sz="2400" b="1" dirty="0"/>
              <a:t>IIR</a:t>
            </a:r>
            <a:r>
              <a:rPr lang="zh-CN" altLang="en-US" sz="2400" b="1" dirty="0"/>
              <a:t>滤波器相位是非线性的，因而群延时不为常数，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</a:t>
            </a:r>
            <a:r>
              <a:rPr lang="zh-CN" altLang="en-US" sz="2400" b="1" dirty="0" smtClean="0"/>
              <a:t> 而</a:t>
            </a:r>
            <a:r>
              <a:rPr lang="zh-CN" altLang="en-US" sz="2400" b="1" dirty="0"/>
              <a:t>在视频信号、数据的传输中，对相位特性非常敏感，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希望传输系统有线性相位（群延时为常数），这时可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</a:t>
            </a:r>
            <a:r>
              <a:rPr lang="zh-CN" altLang="en-US" sz="2400" b="1" dirty="0" smtClean="0"/>
              <a:t>采用</a:t>
            </a:r>
            <a:r>
              <a:rPr lang="zh-CN" altLang="en-US" sz="2400" b="1" dirty="0"/>
              <a:t>全通滤波器作为相位校正之用，以得到线性相位。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599107"/>
            <a:ext cx="7772400" cy="1829761"/>
          </a:xfrm>
        </p:spPr>
        <p:txBody>
          <a:bodyPr>
            <a:normAutofit/>
          </a:bodyPr>
          <a:lstStyle/>
          <a:p>
            <a:pPr algn="l"/>
            <a:r>
              <a:rPr lang="zh-CN" altLang="en-US" sz="4000" dirty="0" smtClean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作业：</a:t>
            </a:r>
            <a:endParaRPr lang="zh-CN" altLang="en-US" sz="4000" dirty="0">
              <a:solidFill>
                <a:srgbClr val="FF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800" y="3143248"/>
            <a:ext cx="7772400" cy="1199704"/>
          </a:xfrm>
        </p:spPr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76238" y="352422"/>
            <a:ext cx="1422184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一、定义</a:t>
            </a:r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899592" y="1340768"/>
            <a:ext cx="7523213" cy="175432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i="1" dirty="0" smtClean="0"/>
              <a:t>|H</a:t>
            </a:r>
            <a:r>
              <a:rPr lang="en-US" altLang="zh-CN" sz="2400" b="1" i="1" baseline="-25000" dirty="0" smtClean="0"/>
              <a:t>ap</a:t>
            </a:r>
            <a:r>
              <a:rPr lang="en-US" altLang="zh-CN" sz="2400" b="1" dirty="0" smtClean="0"/>
              <a:t>(e</a:t>
            </a:r>
            <a:r>
              <a:rPr lang="en-US" altLang="zh-CN" sz="2400" b="1" baseline="30000" dirty="0" smtClean="0"/>
              <a:t>j</a:t>
            </a:r>
            <a:r>
              <a:rPr lang="el-GR" altLang="zh-CN" sz="2400" b="1" i="1" baseline="30000" dirty="0" smtClean="0"/>
              <a:t>ω</a:t>
            </a:r>
            <a:r>
              <a:rPr lang="en-US" altLang="zh-CN" sz="2400" b="1" dirty="0" smtClean="0"/>
              <a:t>)|=1</a:t>
            </a:r>
            <a:r>
              <a:rPr lang="zh-CN" altLang="en-US" sz="2400" b="1" dirty="0" smtClean="0"/>
              <a:t>（或常数）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全</a:t>
            </a:r>
            <a:r>
              <a:rPr lang="zh-CN" altLang="en-US" sz="2400" b="1" dirty="0"/>
              <a:t>通滤波器定义为系统频率响应的幅度在所有频率</a:t>
            </a:r>
            <a:r>
              <a:rPr lang="en-US" altLang="zh-CN" sz="2400" b="1" i="1" dirty="0"/>
              <a:t>ω</a:t>
            </a:r>
            <a:r>
              <a:rPr lang="zh-CN" altLang="en-US" sz="2400" b="1" dirty="0"/>
              <a:t>处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皆为</a:t>
            </a:r>
            <a:r>
              <a:rPr lang="en-US" altLang="zh-CN" sz="2400" b="1" dirty="0"/>
              <a:t>1</a:t>
            </a:r>
            <a:r>
              <a:rPr lang="zh-CN" altLang="en-US" sz="2400" b="1" dirty="0"/>
              <a:t>（或等于常数）的稳定系统。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76238" y="188913"/>
            <a:ext cx="3897221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/>
              <a:t>二、全通滤波器的主要特点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1036638" y="908050"/>
            <a:ext cx="4514377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/>
              <a:t>1. </a:t>
            </a:r>
            <a:r>
              <a:rPr lang="zh-CN" altLang="en-US" sz="2400" b="1" dirty="0">
                <a:solidFill>
                  <a:srgbClr val="C00000"/>
                </a:solidFill>
              </a:rPr>
              <a:t>一阶全通滤波器</a:t>
            </a:r>
            <a:r>
              <a:rPr lang="zh-CN" altLang="en-US" sz="2400" b="1" dirty="0"/>
              <a:t>的系统函数为</a:t>
            </a:r>
          </a:p>
        </p:txBody>
      </p:sp>
      <p:pic>
        <p:nvPicPr>
          <p:cNvPr id="4" name="Picture 6" descr="image00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76375" y="1700213"/>
            <a:ext cx="2376488" cy="811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1384300" y="2573338"/>
            <a:ext cx="2675732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/>
              <a:t> </a:t>
            </a:r>
            <a:r>
              <a:rPr lang="en-US" altLang="zh-CN" sz="2400" b="1" i="1"/>
              <a:t>a</a:t>
            </a:r>
            <a:r>
              <a:rPr lang="zh-CN" altLang="en-US" sz="2400" b="1"/>
              <a:t>为实数且</a:t>
            </a:r>
            <a:r>
              <a:rPr lang="en-US" altLang="zh-CN" sz="2400" b="1"/>
              <a:t>0&lt;|</a:t>
            </a:r>
            <a:r>
              <a:rPr lang="en-US" altLang="zh-CN" sz="2400" b="1" i="1"/>
              <a:t>a</a:t>
            </a:r>
            <a:r>
              <a:rPr lang="en-US" altLang="zh-CN" sz="2400" b="1"/>
              <a:t>|&lt;1 </a:t>
            </a:r>
          </a:p>
        </p:txBody>
      </p:sp>
      <p:sp>
        <p:nvSpPr>
          <p:cNvPr id="6" name="Text Box 8"/>
          <p:cNvSpPr txBox="1">
            <a:spLocks noChangeArrowheads="1"/>
          </p:cNvSpPr>
          <p:nvPr/>
        </p:nvSpPr>
        <p:spPr bwMode="auto">
          <a:xfrm>
            <a:off x="1358900" y="3424256"/>
            <a:ext cx="3897221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33CC"/>
                </a:solidFill>
              </a:rPr>
              <a:t>二阶全通系统</a:t>
            </a:r>
            <a:r>
              <a:rPr lang="zh-CN" altLang="en-US" sz="2400" b="1" dirty="0"/>
              <a:t>的系统函数为</a:t>
            </a:r>
          </a:p>
        </p:txBody>
      </p:sp>
      <p:pic>
        <p:nvPicPr>
          <p:cNvPr id="7" name="Picture 9" descr="image00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03350" y="4221163"/>
            <a:ext cx="6191250" cy="887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Box 10"/>
          <p:cNvSpPr txBox="1">
            <a:spLocks noChangeArrowheads="1"/>
          </p:cNvSpPr>
          <p:nvPr/>
        </p:nvSpPr>
        <p:spPr bwMode="auto">
          <a:xfrm>
            <a:off x="1407214" y="5165725"/>
            <a:ext cx="2521844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i="1" dirty="0"/>
              <a:t>a</a:t>
            </a:r>
            <a:r>
              <a:rPr lang="zh-CN" altLang="en-US" sz="2400" b="1" dirty="0"/>
              <a:t>为复数且</a:t>
            </a:r>
            <a:r>
              <a:rPr lang="en-US" altLang="zh-CN" sz="2400" b="1" dirty="0"/>
              <a:t>0&lt;|</a:t>
            </a:r>
            <a:r>
              <a:rPr lang="en-US" altLang="zh-CN" sz="2400" b="1" i="1" dirty="0"/>
              <a:t>a</a:t>
            </a:r>
            <a:r>
              <a:rPr lang="en-US" altLang="zh-CN" sz="2400" b="1" dirty="0"/>
              <a:t>|&lt;1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436563" y="354030"/>
            <a:ext cx="3775393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sz="2400" b="1" i="1"/>
              <a:t>N</a:t>
            </a:r>
            <a:r>
              <a:rPr lang="zh-CN" altLang="en-US" sz="2400" b="1"/>
              <a:t>阶全通函数的系统函数为</a:t>
            </a:r>
          </a:p>
        </p:txBody>
      </p:sp>
      <p:pic>
        <p:nvPicPr>
          <p:cNvPr id="3" name="Picture 5" descr="image00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9750" y="1257318"/>
            <a:ext cx="7488238" cy="944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6" descr="image00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19250" y="2578118"/>
            <a:ext cx="6913563" cy="1527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626343" y="4538971"/>
            <a:ext cx="3159839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zh-CN" altLang="en-US" sz="2400" b="1" dirty="0"/>
              <a:t>式中，</a:t>
            </a:r>
            <a:r>
              <a:rPr lang="en-US" altLang="zh-CN" sz="2400" b="1" i="1" dirty="0"/>
              <a:t>K</a:t>
            </a:r>
            <a:r>
              <a:rPr lang="zh-CN" altLang="en-US" sz="2400" b="1" dirty="0"/>
              <a:t>为实常数，而</a:t>
            </a:r>
          </a:p>
        </p:txBody>
      </p:sp>
      <p:pic>
        <p:nvPicPr>
          <p:cNvPr id="6" name="Picture 8" descr="image006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431925" y="5386405"/>
            <a:ext cx="5445125" cy="542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447675" y="479602"/>
            <a:ext cx="4049507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/>
              <a:t>2. </a:t>
            </a:r>
            <a:r>
              <a:rPr lang="en-US" altLang="zh-CN" sz="2400" b="1" dirty="0" smtClean="0"/>
              <a:t> </a:t>
            </a:r>
            <a:r>
              <a:rPr lang="zh-CN" altLang="en-US" sz="2400" b="1" dirty="0" smtClean="0"/>
              <a:t>全通</a:t>
            </a:r>
            <a:r>
              <a:rPr lang="zh-CN" altLang="en-US" sz="2400" b="1" dirty="0"/>
              <a:t>系统的零点极点分布 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785786" y="1351141"/>
            <a:ext cx="7848623" cy="28623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33CC"/>
                </a:solidFill>
              </a:rPr>
              <a:t>极点在单位圆内</a:t>
            </a:r>
            <a:r>
              <a:rPr lang="zh-CN" altLang="en-US" sz="2400" b="1" dirty="0"/>
              <a:t>，</a:t>
            </a:r>
            <a:r>
              <a:rPr lang="zh-CN" altLang="en-US" sz="2400" b="1" dirty="0">
                <a:solidFill>
                  <a:srgbClr val="006600"/>
                </a:solidFill>
              </a:rPr>
              <a:t>零点在单位圆外</a:t>
            </a:r>
            <a:r>
              <a:rPr lang="zh-CN" altLang="en-US" sz="2400" b="1" dirty="0"/>
              <a:t>，由于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是实序列，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零点（或极点）都必须是共轭对称的。同时</a:t>
            </a:r>
            <a:r>
              <a:rPr lang="zh-CN" altLang="en-US" sz="2400" b="1" dirty="0">
                <a:solidFill>
                  <a:srgbClr val="C00000"/>
                </a:solidFill>
              </a:rPr>
              <a:t>极点和零点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C00000"/>
                </a:solidFill>
              </a:rPr>
              <a:t>又必须是以单位圆为“镜子”呈镜像对称的</a:t>
            </a:r>
            <a:r>
              <a:rPr lang="zh-CN" altLang="en-US" sz="2400" b="1" dirty="0"/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所以，若</a:t>
            </a:r>
            <a:r>
              <a:rPr lang="en-US" altLang="zh-CN" sz="2400" b="1" i="1" dirty="0"/>
              <a:t>z=a</a:t>
            </a:r>
            <a:r>
              <a:rPr lang="zh-CN" altLang="en-US" sz="2400" b="1" dirty="0"/>
              <a:t>为复数极点，则</a:t>
            </a:r>
            <a:r>
              <a:rPr lang="en-US" altLang="zh-CN" sz="2400" b="1" i="1" dirty="0"/>
              <a:t>z= </a:t>
            </a:r>
            <a:r>
              <a:rPr lang="en-US" altLang="zh-CN" sz="2400" b="1" i="1" dirty="0" smtClean="0"/>
              <a:t>a*</a:t>
            </a:r>
            <a:r>
              <a:rPr lang="zh-CN" altLang="en-US" sz="2400" b="1" dirty="0" smtClean="0"/>
              <a:t>也</a:t>
            </a:r>
            <a:r>
              <a:rPr lang="zh-CN" altLang="en-US" sz="2400" b="1" dirty="0"/>
              <a:t>是极点，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 而</a:t>
            </a:r>
            <a:r>
              <a:rPr lang="en-US" altLang="zh-CN" sz="2400" b="1" i="1" dirty="0"/>
              <a:t>z=</a:t>
            </a:r>
            <a:r>
              <a:rPr lang="en-US" altLang="zh-CN" sz="2400" b="1" dirty="0"/>
              <a:t>1/</a:t>
            </a:r>
            <a:r>
              <a:rPr lang="en-US" altLang="zh-CN" sz="2400" b="1" i="1" dirty="0"/>
              <a:t>a</a:t>
            </a:r>
            <a:r>
              <a:rPr lang="zh-CN" altLang="en-US" sz="2400" b="1" dirty="0"/>
              <a:t>，</a:t>
            </a:r>
            <a:r>
              <a:rPr lang="en-US" altLang="zh-CN" sz="2400" b="1" i="1" dirty="0"/>
              <a:t>z=</a:t>
            </a:r>
            <a:r>
              <a:rPr lang="en-US" altLang="zh-CN" sz="2400" b="1" dirty="0"/>
              <a:t>1/</a:t>
            </a:r>
            <a:r>
              <a:rPr lang="en-US" altLang="zh-CN" sz="2400" b="1" i="1" dirty="0"/>
              <a:t>a</a:t>
            </a:r>
            <a:r>
              <a:rPr lang="en-US" altLang="zh-CN" sz="2400" b="1" dirty="0"/>
              <a:t>*</a:t>
            </a:r>
            <a:r>
              <a:rPr lang="zh-CN" altLang="en-US" sz="2400" b="1" dirty="0"/>
              <a:t>都是零点。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DSP程佩青课件\064937-01 数字信号处理教程（第四版）(经典版) 40571-9\CTP\TU\6t2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472" y="1285860"/>
            <a:ext cx="8028648" cy="2928958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 bwMode="auto">
          <a:xfrm>
            <a:off x="2841546" y="5000636"/>
            <a:ext cx="3587842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6600CC"/>
                </a:solidFill>
              </a:rPr>
              <a:t>全通系统的零点极点分布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506432" y="555626"/>
            <a:ext cx="6979796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sz="2400" b="1" dirty="0"/>
              <a:t>3. </a:t>
            </a:r>
            <a:r>
              <a:rPr lang="en-US" altLang="zh-CN" sz="2400" b="1" dirty="0" smtClean="0"/>
              <a:t> </a:t>
            </a:r>
            <a:r>
              <a:rPr lang="zh-CN" altLang="en-US" sz="2400" b="1" dirty="0" smtClean="0"/>
              <a:t>全通</a:t>
            </a:r>
            <a:r>
              <a:rPr lang="zh-CN" altLang="en-US" sz="2400" b="1" dirty="0"/>
              <a:t>系统的相频特性随</a:t>
            </a:r>
            <a:r>
              <a:rPr lang="en-US" altLang="zh-CN" sz="2400" b="1" i="1" dirty="0"/>
              <a:t>ω</a:t>
            </a:r>
            <a:r>
              <a:rPr lang="zh-CN" altLang="en-US" sz="2400" b="1" dirty="0"/>
              <a:t>的增加而单调下降，即</a:t>
            </a:r>
          </a:p>
        </p:txBody>
      </p:sp>
      <p:pic>
        <p:nvPicPr>
          <p:cNvPr id="3" name="Picture 5" descr="image008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1257" y="1555751"/>
            <a:ext cx="2997200" cy="768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6" descr="image00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352695" y="2779714"/>
            <a:ext cx="1512887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460392" y="441331"/>
            <a:ext cx="6744154" cy="28623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/>
              <a:t>4. </a:t>
            </a:r>
            <a:r>
              <a:rPr lang="en-US" altLang="zh-CN" sz="2400" b="1" dirty="0" smtClean="0"/>
              <a:t> </a:t>
            </a:r>
            <a:r>
              <a:rPr lang="zh-CN" altLang="en-US" sz="2400" b="1" dirty="0" smtClean="0"/>
              <a:t>由于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是实数，则当</a:t>
            </a:r>
            <a:r>
              <a:rPr lang="en-US" altLang="zh-CN" sz="2400" b="1" i="1" dirty="0"/>
              <a:t>ω</a:t>
            </a:r>
            <a:r>
              <a:rPr lang="en-US" altLang="zh-CN" sz="2400" b="1" dirty="0"/>
              <a:t>=0</a:t>
            </a:r>
            <a:r>
              <a:rPr lang="zh-CN" altLang="en-US" sz="2400" b="1" dirty="0"/>
              <a:t>时，一定</a:t>
            </a:r>
            <a:r>
              <a:rPr lang="zh-CN" altLang="en-US" sz="2400" b="1" dirty="0" smtClean="0"/>
              <a:t>有</a:t>
            </a:r>
            <a:r>
              <a:rPr lang="el-GR" altLang="zh-CN" sz="2400" b="1" i="1" dirty="0" smtClean="0"/>
              <a:t>θ</a:t>
            </a:r>
            <a:r>
              <a:rPr lang="en-US" altLang="zh-CN" sz="2400" b="1" i="1" baseline="-25000" dirty="0" smtClean="0"/>
              <a:t>ap</a:t>
            </a:r>
            <a:r>
              <a:rPr lang="en-US" altLang="zh-CN" sz="2400" b="1" dirty="0" smtClean="0"/>
              <a:t>(0)=0</a:t>
            </a:r>
            <a:endParaRPr lang="zh-CN" altLang="en-US" sz="2400" b="1" dirty="0"/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</a:t>
            </a:r>
            <a:r>
              <a:rPr lang="zh-CN" altLang="en-US" sz="2400" b="1" dirty="0" smtClean="0"/>
              <a:t>  因而</a:t>
            </a:r>
            <a:r>
              <a:rPr lang="zh-CN" altLang="en-US" sz="2400" b="1" dirty="0"/>
              <a:t>由</a:t>
            </a:r>
            <a:r>
              <a:rPr lang="zh-CN" altLang="en-US" sz="2400" b="1" dirty="0">
                <a:solidFill>
                  <a:srgbClr val="C00000"/>
                </a:solidFill>
              </a:rPr>
              <a:t>相频特性随</a:t>
            </a:r>
            <a:r>
              <a:rPr lang="en-US" altLang="zh-CN" sz="2400" b="1" i="1" dirty="0">
                <a:solidFill>
                  <a:srgbClr val="C00000"/>
                </a:solidFill>
              </a:rPr>
              <a:t>ω</a:t>
            </a:r>
            <a:r>
              <a:rPr lang="zh-CN" altLang="en-US" sz="2400" b="1" dirty="0">
                <a:solidFill>
                  <a:srgbClr val="C00000"/>
                </a:solidFill>
              </a:rPr>
              <a:t>增加而单调下降</a:t>
            </a:r>
            <a:r>
              <a:rPr lang="zh-CN" altLang="en-US" sz="2400" b="1" dirty="0"/>
              <a:t>的特性，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</a:t>
            </a:r>
            <a:r>
              <a:rPr lang="zh-CN" altLang="en-US" sz="2400" b="1" dirty="0" smtClean="0"/>
              <a:t>  可知</a:t>
            </a:r>
            <a:r>
              <a:rPr lang="zh-CN" altLang="en-US" sz="2400" b="1" dirty="0">
                <a:solidFill>
                  <a:srgbClr val="0033CC"/>
                </a:solidFill>
              </a:rPr>
              <a:t>全通函数的相频特性一定是负数</a:t>
            </a:r>
            <a:r>
              <a:rPr lang="zh-CN" altLang="en-US" sz="2400" b="1" dirty="0" smtClean="0"/>
              <a:t>。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dirty="0" smtClean="0"/>
              <a:t>     </a:t>
            </a:r>
            <a:r>
              <a:rPr lang="zh-CN" altLang="en-US" sz="2400" b="1" dirty="0" smtClean="0"/>
              <a:t>即 </a:t>
            </a:r>
            <a:r>
              <a:rPr lang="el-GR" altLang="zh-CN" sz="2400" b="1" i="1" dirty="0" smtClean="0"/>
              <a:t>θ</a:t>
            </a:r>
            <a:r>
              <a:rPr lang="en-US" altLang="zh-CN" sz="2400" b="1" i="1" baseline="-25000" dirty="0" smtClean="0"/>
              <a:t>ap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/>
              <a:t>ω</a:t>
            </a:r>
            <a:r>
              <a:rPr lang="en-US" altLang="zh-CN" sz="2400" b="1" dirty="0" smtClean="0"/>
              <a:t>)&lt;0,  0≤</a:t>
            </a:r>
            <a:r>
              <a:rPr lang="en-US" altLang="zh-CN" sz="2400" b="1" i="1" dirty="0" smtClean="0"/>
              <a:t>ω</a:t>
            </a:r>
            <a:r>
              <a:rPr lang="en-US" altLang="zh-CN" sz="2400" b="1" dirty="0"/>
              <a:t> </a:t>
            </a:r>
            <a:r>
              <a:rPr lang="en-US" altLang="zh-CN" sz="2400" b="1" dirty="0" smtClean="0"/>
              <a:t>≤</a:t>
            </a:r>
            <a:r>
              <a:rPr lang="el-GR" altLang="zh-CN" sz="2400" b="1" dirty="0" smtClean="0"/>
              <a:t>π</a:t>
            </a:r>
            <a:endParaRPr lang="zh-CN" altLang="en-US" sz="2400" b="1" dirty="0"/>
          </a:p>
          <a:p>
            <a:pPr>
              <a:lnSpc>
                <a:spcPct val="150000"/>
              </a:lnSpc>
            </a:pPr>
            <a:endParaRPr lang="zh-CN" altLang="en-US" sz="2400"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539750" y="503240"/>
            <a:ext cx="4049507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/>
              <a:t>5. </a:t>
            </a:r>
            <a:r>
              <a:rPr lang="en-US" altLang="zh-CN" sz="2400" b="1" dirty="0" smtClean="0"/>
              <a:t> </a:t>
            </a:r>
            <a:r>
              <a:rPr lang="zh-CN" altLang="en-US" sz="2400" b="1" dirty="0" smtClean="0"/>
              <a:t>全通</a:t>
            </a:r>
            <a:r>
              <a:rPr lang="zh-CN" altLang="en-US" sz="2400" b="1" dirty="0"/>
              <a:t>系统群延时一定为正 </a:t>
            </a:r>
          </a:p>
        </p:txBody>
      </p:sp>
      <p:pic>
        <p:nvPicPr>
          <p:cNvPr id="3" name="Picture 5" descr="image01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916238" y="1430340"/>
            <a:ext cx="2600325" cy="747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663575" y="2598740"/>
            <a:ext cx="6636753" cy="120032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/>
              <a:t>6. </a:t>
            </a:r>
            <a:r>
              <a:rPr lang="en-US" altLang="zh-CN" sz="2400" b="1" dirty="0" smtClean="0"/>
              <a:t> </a:t>
            </a:r>
            <a:r>
              <a:rPr lang="zh-CN" altLang="en-US" sz="2400" b="1" dirty="0" smtClean="0"/>
              <a:t>当</a:t>
            </a:r>
            <a:r>
              <a:rPr lang="en-US" altLang="zh-CN" sz="2400" b="1" i="1" dirty="0"/>
              <a:t>ω</a:t>
            </a:r>
            <a:r>
              <a:rPr lang="zh-CN" altLang="en-US" sz="2400" b="1" dirty="0"/>
              <a:t>由</a:t>
            </a:r>
            <a:r>
              <a:rPr lang="en-US" altLang="zh-CN" sz="2400" b="1" dirty="0"/>
              <a:t>0</a:t>
            </a:r>
            <a:r>
              <a:rPr lang="zh-CN" altLang="en-US" sz="2400" b="1" dirty="0"/>
              <a:t>变到</a:t>
            </a:r>
            <a:r>
              <a:rPr lang="en-US" altLang="zh-CN" sz="2400" b="1" dirty="0"/>
              <a:t>π</a:t>
            </a:r>
            <a:r>
              <a:rPr lang="zh-CN" altLang="en-US" sz="2400" b="1" dirty="0"/>
              <a:t>时，</a:t>
            </a:r>
            <a:r>
              <a:rPr lang="en-US" altLang="zh-CN" sz="2400" b="1" i="1" dirty="0"/>
              <a:t>N</a:t>
            </a:r>
            <a:r>
              <a:rPr lang="zh-CN" altLang="en-US" sz="2400" b="1" dirty="0"/>
              <a:t>阶全通系统的</a:t>
            </a:r>
            <a:r>
              <a:rPr lang="zh-CN" altLang="en-US" sz="2400" b="1" dirty="0" smtClean="0"/>
              <a:t>相角</a:t>
            </a:r>
            <a:r>
              <a:rPr lang="el-GR" altLang="zh-CN" sz="2400" b="1" i="1" dirty="0"/>
              <a:t>θ</a:t>
            </a:r>
            <a:r>
              <a:rPr lang="en-US" altLang="zh-CN" sz="2400" b="1" i="1" baseline="-25000" dirty="0"/>
              <a:t>ap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ω</a:t>
            </a:r>
            <a:r>
              <a:rPr lang="en-US" altLang="zh-CN" sz="2400" b="1" dirty="0" smtClean="0"/>
              <a:t>)</a:t>
            </a:r>
            <a:endParaRPr lang="zh-CN" altLang="en-US" sz="2400" b="1" dirty="0"/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</a:t>
            </a:r>
            <a:r>
              <a:rPr lang="zh-CN" altLang="en-US" sz="2400" b="1" dirty="0" smtClean="0"/>
              <a:t> 的</a:t>
            </a:r>
            <a:r>
              <a:rPr lang="zh-CN" altLang="en-US" sz="2400" b="1" dirty="0"/>
              <a:t>变化量为</a:t>
            </a:r>
            <a:r>
              <a:rPr lang="en-US" altLang="zh-CN" sz="2400" b="1" i="1" dirty="0" err="1"/>
              <a:t>N</a:t>
            </a:r>
            <a:r>
              <a:rPr lang="en-US" altLang="zh-CN" sz="2400" b="1" dirty="0" err="1"/>
              <a:t>π</a:t>
            </a:r>
            <a:r>
              <a:rPr lang="zh-CN" altLang="en-US" sz="2400" b="1" dirty="0"/>
              <a:t>。 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自定义 2">
      <a:majorFont>
        <a:latin typeface="Times New Roman"/>
        <a:ea typeface="楷体_GB2312"/>
        <a:cs typeface=""/>
      </a:majorFont>
      <a:minorFont>
        <a:latin typeface="Times New Roman"/>
        <a:ea typeface="楷体_GB2312"/>
        <a:cs typeface="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>
        <a:noFill/>
        <a:ln w="19050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 bwMode="auto">
        <a:noFill/>
        <a:ln w="9525" algn="ctr">
          <a:noFill/>
          <a:miter lim="800000"/>
          <a:headEnd/>
          <a:tailEnd/>
        </a:ln>
        <a:effectLst/>
      </a:spPr>
      <a:bodyPr wrap="none" rtlCol="0">
        <a:spAutoFit/>
      </a:bodyPr>
      <a:lstStyle>
        <a:defPPr>
          <a:lnSpc>
            <a:spcPct val="150000"/>
          </a:lnSpc>
          <a:defRPr sz="2400" b="1" dirty="0" smtClean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618</TotalTime>
  <Words>438</Words>
  <Application>Microsoft Office PowerPoint</Application>
  <PresentationFormat>全屏显示(4:3)</PresentationFormat>
  <Paragraphs>39</Paragraphs>
  <Slides>12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3" baseType="lpstr">
      <vt:lpstr>Concourse</vt:lpstr>
      <vt:lpstr>                                            6.3   全通滤波器 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作业：</vt:lpstr>
    </vt:vector>
  </TitlesOfParts>
  <Company>WwW.YlmF.CoM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雨林木风</dc:creator>
  <cp:lastModifiedBy>E34Wen</cp:lastModifiedBy>
  <cp:revision>83</cp:revision>
  <dcterms:created xsi:type="dcterms:W3CDTF">2017-07-17T10:44:10Z</dcterms:created>
  <dcterms:modified xsi:type="dcterms:W3CDTF">2017-08-22T05:43:18Z</dcterms:modified>
</cp:coreProperties>
</file>

<file path=docProps/thumbnail.jpeg>
</file>